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0" r:id="rId2"/>
    <p:sldId id="258" r:id="rId3"/>
    <p:sldId id="259" r:id="rId4"/>
    <p:sldId id="271" r:id="rId5"/>
    <p:sldId id="286" r:id="rId6"/>
    <p:sldId id="269" r:id="rId7"/>
    <p:sldId id="276" r:id="rId8"/>
    <p:sldId id="277" r:id="rId9"/>
    <p:sldId id="287" r:id="rId10"/>
    <p:sldId id="280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119F"/>
    <a:srgbClr val="F123E7"/>
    <a:srgbClr val="EB0303"/>
    <a:srgbClr val="339933"/>
    <a:srgbClr val="EF258A"/>
    <a:srgbClr val="FF0000"/>
    <a:srgbClr val="F0AEE7"/>
    <a:srgbClr val="009900"/>
    <a:srgbClr val="45CF91"/>
    <a:srgbClr val="5DB76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35" autoAdjust="0"/>
    <p:restoredTop sz="98846" autoAdjust="0"/>
  </p:normalViewPr>
  <p:slideViewPr>
    <p:cSldViewPr>
      <p:cViewPr varScale="1">
        <p:scale>
          <a:sx n="72" d="100"/>
          <a:sy n="72" d="100"/>
        </p:scale>
        <p:origin x="-8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505B0-5BF3-4993-BFBD-30C8D91DC74C}">
      <dsp:nvSpPr>
        <dsp:cNvPr id="0" name=""/>
        <dsp:cNvSpPr/>
      </dsp:nvSpPr>
      <dsp:spPr>
        <a:xfrm>
          <a:off x="2873773" y="1296194"/>
          <a:ext cx="306757" cy="221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478" y="0"/>
              </a:lnTo>
              <a:lnTo>
                <a:pt x="170478" y="221099"/>
              </a:lnTo>
              <a:lnTo>
                <a:pt x="306757" y="221099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17068" y="1404899"/>
        <a:ext cx="20167" cy="3690"/>
      </dsp:txXfrm>
    </dsp:sp>
    <dsp:sp modelId="{0FB2A5D5-6ABC-463E-AA74-1A479FE4092E}">
      <dsp:nvSpPr>
        <dsp:cNvPr id="0" name=""/>
        <dsp:cNvSpPr/>
      </dsp:nvSpPr>
      <dsp:spPr>
        <a:xfrm>
          <a:off x="76202" y="534986"/>
          <a:ext cx="2799371" cy="152241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prstTxWarp prst="textPlain">
            <a:avLst/>
          </a:prstTxWarp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বঙ্কিমচন্দ্রের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জন্ম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: ১৮৩৮ 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খ্রিস্টাব্দে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, 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মৃত্যু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: ১৮৯৪ 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খ্রিস্টাব্দে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। 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তাঁকে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সাহিত্য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সম্রাট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বলা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হয়</a:t>
          </a:r>
          <a:endParaRPr lang="en-US" sz="2400" b="0" kern="1200" cap="none" spc="0" dirty="0">
            <a:ln w="19050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76202" y="534986"/>
        <a:ext cx="2799371" cy="1522416"/>
      </dsp:txXfrm>
    </dsp:sp>
    <dsp:sp modelId="{015B3A91-8EDA-4625-898E-24086B67AFE4}">
      <dsp:nvSpPr>
        <dsp:cNvPr id="0" name=""/>
        <dsp:cNvSpPr/>
      </dsp:nvSpPr>
      <dsp:spPr>
        <a:xfrm>
          <a:off x="5748011" y="1517294"/>
          <a:ext cx="299865" cy="1000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032" y="0"/>
              </a:lnTo>
              <a:lnTo>
                <a:pt x="167032" y="100005"/>
              </a:lnTo>
              <a:lnTo>
                <a:pt x="299865" y="100005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89312" y="1565452"/>
        <a:ext cx="17263" cy="3690"/>
      </dsp:txXfrm>
    </dsp:sp>
    <dsp:sp modelId="{436336E3-7E72-472A-AD4F-1400B0B620B3}">
      <dsp:nvSpPr>
        <dsp:cNvPr id="0" name=""/>
        <dsp:cNvSpPr/>
      </dsp:nvSpPr>
      <dsp:spPr>
        <a:xfrm>
          <a:off x="3212931" y="457200"/>
          <a:ext cx="2536880" cy="2120187"/>
        </a:xfrm>
        <a:prstGeom prst="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prstTxWarp prst="textPlain">
            <a:avLst/>
          </a:prstTxWarp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‘</a:t>
          </a:r>
          <a:r>
            <a:rPr lang="bn-BD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বিড়াল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’-</a:t>
          </a:r>
          <a:r>
            <a:rPr lang="bn-BD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রচনাটি বঙ্কিমচন্দ্র চট্টোপাধ্যায়ের </a:t>
          </a:r>
          <a:r>
            <a:rPr lang="en-US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‘</a:t>
          </a: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কমলাকান্তের</a:t>
          </a: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দপ্তর</a:t>
          </a:r>
          <a:r>
            <a:rPr lang="en-US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’ </a:t>
          </a:r>
          <a:r>
            <a:rPr lang="en-US" sz="2400" b="1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গ্রন্থ</a:t>
          </a:r>
          <a:r>
            <a:rPr lang="en-US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থেকে</a:t>
          </a:r>
          <a:r>
            <a:rPr lang="en-US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সংকলিত।এটি</a:t>
          </a:r>
          <a:r>
            <a:rPr lang="bn-BD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রসাত্মক ও</a:t>
          </a:r>
          <a:r>
            <a:rPr lang="en-US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bn-BD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ব্যঙ্গধর্মী</a:t>
          </a:r>
          <a:r>
            <a:rPr lang="en-US" sz="2400" b="1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রচনা</a:t>
          </a:r>
          <a:endParaRPr lang="en-US" sz="2400" b="1" kern="1200" cap="none" spc="0" dirty="0">
            <a:ln w="19050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212931" y="457200"/>
        <a:ext cx="2536880" cy="2120187"/>
      </dsp:txXfrm>
    </dsp:sp>
    <dsp:sp modelId="{941FADC6-F6D6-427B-B557-4E44A3B268CD}">
      <dsp:nvSpPr>
        <dsp:cNvPr id="0" name=""/>
        <dsp:cNvSpPr/>
      </dsp:nvSpPr>
      <dsp:spPr>
        <a:xfrm>
          <a:off x="1275329" y="2450541"/>
          <a:ext cx="5952440" cy="563096"/>
        </a:xfrm>
        <a:custGeom>
          <a:avLst/>
          <a:gdLst/>
          <a:ahLst/>
          <a:cxnLst/>
          <a:rect l="0" t="0" r="0" b="0"/>
          <a:pathLst>
            <a:path>
              <a:moveTo>
                <a:pt x="5952440" y="0"/>
              </a:moveTo>
              <a:lnTo>
                <a:pt x="5952440" y="298648"/>
              </a:lnTo>
              <a:lnTo>
                <a:pt x="0" y="298648"/>
              </a:lnTo>
              <a:lnTo>
                <a:pt x="0" y="563096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2000" y="2730244"/>
        <a:ext cx="299098" cy="3690"/>
      </dsp:txXfrm>
    </dsp:sp>
    <dsp:sp modelId="{8EC47300-7337-4891-87EB-5E15D25B563C}">
      <dsp:nvSpPr>
        <dsp:cNvPr id="0" name=""/>
        <dsp:cNvSpPr/>
      </dsp:nvSpPr>
      <dsp:spPr>
        <a:xfrm>
          <a:off x="6080276" y="782258"/>
          <a:ext cx="2294985" cy="1670082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prstTxWarp prst="textPlain">
            <a:avLst/>
          </a:prstTxWarp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কমলাকান্ত</a:t>
          </a:r>
          <a:r>
            <a:rPr lang="bn-BD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আফিমের নেশার ঘোরে ওয়াটারলু যুদ্ধের ফলাফল নিয়ে চিন্তা করছিলো</a:t>
          </a:r>
          <a:endParaRPr lang="en-US" sz="2400" b="1" kern="1200" cap="none" spc="0" dirty="0">
            <a:ln w="19050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080276" y="782258"/>
        <a:ext cx="2294985" cy="1670082"/>
      </dsp:txXfrm>
    </dsp:sp>
    <dsp:sp modelId="{7E96E9C5-ED3F-463F-B9E2-20BDCEE74354}">
      <dsp:nvSpPr>
        <dsp:cNvPr id="0" name=""/>
        <dsp:cNvSpPr/>
      </dsp:nvSpPr>
      <dsp:spPr>
        <a:xfrm>
          <a:off x="2542122" y="4025715"/>
          <a:ext cx="691750" cy="1100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2975" y="0"/>
              </a:lnTo>
              <a:lnTo>
                <a:pt x="362975" y="110093"/>
              </a:lnTo>
              <a:lnTo>
                <a:pt x="691750" y="110093"/>
              </a:lnTo>
            </a:path>
          </a:pathLst>
        </a:custGeom>
        <a:noFill/>
        <a:ln w="38100" cap="flat" cmpd="sng" algn="ctr">
          <a:solidFill>
            <a:schemeClr val="dk1"/>
          </a:solidFill>
          <a:prstDash val="solid"/>
          <a:tailEnd type="arrow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69729" y="4078917"/>
        <a:ext cx="36534" cy="3690"/>
      </dsp:txXfrm>
    </dsp:sp>
    <dsp:sp modelId="{00832CD2-9B57-4F22-B8FB-30B038865BE4}">
      <dsp:nvSpPr>
        <dsp:cNvPr id="0" name=""/>
        <dsp:cNvSpPr/>
      </dsp:nvSpPr>
      <dsp:spPr>
        <a:xfrm>
          <a:off x="6737" y="3046037"/>
          <a:ext cx="2537184" cy="1959356"/>
        </a:xfrm>
        <a:prstGeom prst="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prstTxWarp prst="textPlain">
            <a:avLst/>
          </a:prstTxWarp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err="1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কমলাকান্</a:t>
          </a:r>
          <a:r>
            <a:rPr lang="bn-BD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তের জন্য রাখা দুধ বিড়াল খেয়ে ফেলে এবং কমলাকান্ত মারতে উদ্যত হলে যেন সে  বিড়ালের কথা শুনতে পায়</a:t>
          </a:r>
          <a:endParaRPr lang="en-US" sz="2400" b="0" kern="1200" cap="none" spc="0" dirty="0" smtClean="0">
            <a:ln w="19050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737" y="3046037"/>
        <a:ext cx="2537184" cy="1959356"/>
      </dsp:txXfrm>
    </dsp:sp>
    <dsp:sp modelId="{C972D548-09F4-4455-AE74-05490E4E7358}">
      <dsp:nvSpPr>
        <dsp:cNvPr id="0" name=""/>
        <dsp:cNvSpPr/>
      </dsp:nvSpPr>
      <dsp:spPr>
        <a:xfrm>
          <a:off x="3266272" y="3166214"/>
          <a:ext cx="4361684" cy="1939189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prstTxWarp prst="textPlain">
            <a:avLst/>
          </a:prstTxWarp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বিড়াল বলে: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*</a:t>
          </a:r>
          <a:r>
            <a:rPr lang="bn-BD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তোমাদের ক্ষুৎ পিপাসা আছে-আমাদের কি নাই?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*</a:t>
          </a:r>
          <a:r>
            <a:rPr lang="bn-BD" sz="2400" b="0" kern="1200" cap="none" spc="0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চোরের দণ্ড হয়; চুরির মূল যে কৃপণ, তাহার দণ্ড হয় না কেন?</a:t>
          </a:r>
          <a:endParaRPr lang="en-US" sz="2400" b="0" kern="1200" cap="none" spc="0" dirty="0" smtClean="0">
            <a:ln w="19050">
              <a:solidFill>
                <a:schemeClr val="tx1"/>
              </a:solidFill>
              <a:prstDash val="solid"/>
            </a:ln>
            <a:solidFill>
              <a:schemeClr val="tx1"/>
            </a:solidFill>
            <a:effectLst>
              <a:outerShdw blurRad="50000" dist="50800" dir="7500000" algn="tl">
                <a:srgbClr val="000000">
                  <a:shade val="5000"/>
                  <a:alpha val="35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266272" y="3166214"/>
        <a:ext cx="4361684" cy="1939189"/>
      </dsp:txXfrm>
    </dsp:sp>
  </dsp:spTree>
</dsp:drawing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877F-A40C-4D58-9E18-25AE3675769D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18B91-0648-412D-AE23-014D00C79B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987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18B91-0648-412D-AE23-014D00C79B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BD3505"/>
              </a:clrFrom>
              <a:clrTo>
                <a:srgbClr val="BD3505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TextBox 2"/>
          <p:cNvSpPr txBox="1"/>
          <p:nvPr/>
        </p:nvSpPr>
        <p:spPr>
          <a:xfrm>
            <a:off x="1524000" y="2667000"/>
            <a:ext cx="5562600" cy="2514600"/>
          </a:xfrm>
          <a:prstGeom prst="flowChartAlternateProcess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rgbClr val="F123E7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en-US" sz="115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11500" b="1" dirty="0" err="1" smtClean="0">
                <a:ln>
                  <a:solidFill>
                    <a:srgbClr val="EF258A"/>
                  </a:solidFill>
                </a:ln>
                <a:solidFill>
                  <a:srgbClr val="F123E7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115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11500" b="1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Lotus computer\Desktop\20161118_202433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431423"/>
            <a:ext cx="9144000" cy="14265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152400"/>
            <a:ext cx="2964273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b="1" dirty="0" err="1" smtClean="0"/>
              <a:t>বাড়ির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কাজ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1" y="1219200"/>
            <a:ext cx="91440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১।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সবাই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মিলে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সত্যিই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আমরা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বাংলাকে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বিক্রি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দিদ্ছি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নাতো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২।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এত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দেয়াল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বল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তো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উক্তটি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৩।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ভীরু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প্রতারকের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দল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চিরকালেই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পালায়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উক্তটি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৪। :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দেশ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প্রেমিকের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রক্ত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যেন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আবর্জনার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স্তুপে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চাঁপা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না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পড়ে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উক্তটি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endParaRPr lang="en-US" sz="28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endParaRPr lang="en-US" sz="28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endParaRPr lang="en-US" sz="28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571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4" name="Rectangle 3"/>
          <p:cNvSpPr/>
          <p:nvPr/>
        </p:nvSpPr>
        <p:spPr>
          <a:xfrm>
            <a:off x="2971800" y="3429000"/>
            <a:ext cx="5943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7018" y="609600"/>
            <a:ext cx="8047382" cy="3416320"/>
          </a:xfrm>
          <a:prstGeom prst="rect">
            <a:avLst/>
          </a:prstGeom>
          <a:solidFill>
            <a:schemeClr val="accent5"/>
          </a:solidFill>
          <a:ln>
            <a:solidFill>
              <a:srgbClr val="339933"/>
            </a:solidFill>
          </a:ln>
        </p:spPr>
        <p:style>
          <a:lnRef idx="1">
            <a:schemeClr val="accent2"/>
          </a:lnRef>
          <a:fillRef idx="1003">
            <a:schemeClr val="dk1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5400" b="1" i="1" dirty="0" smtClean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i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</a:t>
            </a:r>
            <a:r>
              <a:rPr lang="bn-BD" sz="5400" b="1" i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য়:</a:t>
            </a:r>
            <a:r>
              <a:rPr lang="en-US" sz="5400" b="1" i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5400" b="1" i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5400" b="1" i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5400" b="1" i="1" dirty="0" smtClean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i="1" dirty="0" err="1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5400" b="1" i="1" dirty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en-US" sz="5400" b="1" i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i="1" dirty="0" smtClean="0">
                <a:ln w="1905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5400" b="1" i="1" dirty="0" smtClean="0">
              <a:ln w="1905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i="1" dirty="0">
              <a:ln>
                <a:solidFill>
                  <a:srgbClr val="FFFF00"/>
                </a:solidFill>
              </a:ln>
              <a:solidFill>
                <a:srgbClr val="EF258A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568" y="4267200"/>
            <a:ext cx="2295432" cy="259080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8200"/>
            <a:ext cx="917050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2"/>
                </a:solidFill>
                <a:latin typeface="RinkiyMJ" pitchFamily="2" charset="0"/>
              </a:rPr>
              <a:t>বাংলা</a:t>
            </a:r>
            <a:r>
              <a:rPr lang="en-US" sz="4800" b="1" dirty="0" smtClean="0">
                <a:solidFill>
                  <a:schemeClr val="tx2"/>
                </a:solidFill>
                <a:latin typeface="RinkiyMJ" pitchFamily="2" charset="0"/>
              </a:rPr>
              <a:t> </a:t>
            </a:r>
            <a:r>
              <a:rPr lang="en-US" sz="4800" b="1" dirty="0" smtClean="0">
                <a:solidFill>
                  <a:schemeClr val="tx2"/>
                </a:solidFill>
                <a:latin typeface="RinkiyMJ" pitchFamily="2" charset="0"/>
              </a:rPr>
              <a:t>1ম </a:t>
            </a:r>
            <a:r>
              <a:rPr lang="en-US" sz="4800" b="1" dirty="0" err="1" smtClean="0">
                <a:solidFill>
                  <a:schemeClr val="tx2"/>
                </a:solidFill>
                <a:latin typeface="RinkiyMJ" pitchFamily="2" charset="0"/>
              </a:rPr>
              <a:t>পত্র</a:t>
            </a:r>
            <a:r>
              <a:rPr lang="en-US" sz="4800" b="1" dirty="0" smtClean="0">
                <a:solidFill>
                  <a:schemeClr val="tx2"/>
                </a:solidFill>
                <a:latin typeface="RinkiyMJ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solidFill>
                  <a:schemeClr val="folHlink"/>
                </a:solidFill>
                <a:latin typeface="RinkiyMJ" pitchFamily="2" charset="0"/>
              </a:rPr>
              <a:t>শ্রেণি</a:t>
            </a:r>
            <a:r>
              <a:rPr lang="en-US" sz="3600" b="1" dirty="0" smtClean="0">
                <a:solidFill>
                  <a:schemeClr val="folHlink"/>
                </a:solidFill>
                <a:latin typeface="RinkiyMJ" pitchFamily="2" charset="0"/>
              </a:rPr>
              <a:t>: </a:t>
            </a:r>
            <a:r>
              <a:rPr lang="en-US" sz="3600" b="1" dirty="0" err="1" smtClean="0">
                <a:solidFill>
                  <a:schemeClr val="folHlink"/>
                </a:solidFill>
                <a:latin typeface="RinkiyMJ" pitchFamily="2" charset="0"/>
              </a:rPr>
              <a:t>দ্বাদশ</a:t>
            </a:r>
            <a:endParaRPr lang="en-US" sz="3600" b="1" dirty="0" smtClean="0">
              <a:solidFill>
                <a:schemeClr val="folHlink"/>
              </a:solidFill>
              <a:latin typeface="RinkiyMJ" pitchFamily="2" charset="0"/>
            </a:endParaRPr>
          </a:p>
          <a:p>
            <a:pPr algn="ctr"/>
            <a:endParaRPr lang="en-US" sz="3600" dirty="0" smtClean="0">
              <a:solidFill>
                <a:schemeClr val="folHlink"/>
              </a:solidFill>
              <a:latin typeface="RinkiyMJ" pitchFamily="2" charset="0"/>
            </a:endParaRPr>
          </a:p>
          <a:p>
            <a:pPr algn="ctr"/>
            <a:endParaRPr lang="en-US" sz="3600" dirty="0" smtClean="0">
              <a:solidFill>
                <a:schemeClr val="folHlink"/>
              </a:solidFill>
              <a:latin typeface="RinkiyMJ" pitchFamily="2" charset="0"/>
            </a:endParaRPr>
          </a:p>
          <a:p>
            <a:pPr algn="ctr"/>
            <a:endParaRPr lang="en-US" sz="3600" dirty="0" smtClean="0">
              <a:solidFill>
                <a:schemeClr val="folHlink"/>
              </a:solidFill>
              <a:latin typeface="RinkiyMJ" pitchFamily="2" charset="0"/>
            </a:endParaRPr>
          </a:p>
          <a:p>
            <a:pPr algn="ctr"/>
            <a:endParaRPr lang="en-US" dirty="0" smtClean="0">
              <a:solidFill>
                <a:schemeClr val="folHlink"/>
              </a:solidFill>
              <a:latin typeface="RinkiyMJ" pitchFamily="2" charset="0"/>
            </a:endParaRPr>
          </a:p>
          <a:p>
            <a:pPr algn="ctr"/>
            <a:endParaRPr lang="en-US" sz="3600" b="1" dirty="0" smtClean="0">
              <a:solidFill>
                <a:schemeClr val="hlink"/>
              </a:solidFill>
              <a:latin typeface="RinkiyMJ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hlink"/>
                </a:solidFill>
                <a:latin typeface="RinkiyMJ" pitchFamily="2" charset="0"/>
              </a:rPr>
              <a:t>আজকের</a:t>
            </a:r>
            <a:r>
              <a:rPr lang="en-US" sz="3600" b="1" dirty="0" smtClean="0">
                <a:solidFill>
                  <a:schemeClr val="hlink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chemeClr val="hlink"/>
                </a:solidFill>
                <a:latin typeface="RinkiyMJ" pitchFamily="2" charset="0"/>
              </a:rPr>
              <a:t>পাঠ</a:t>
            </a:r>
            <a:r>
              <a:rPr lang="en-US" sz="3600" b="1" dirty="0" smtClean="0">
                <a:solidFill>
                  <a:schemeClr val="hlink"/>
                </a:solidFill>
                <a:latin typeface="RinkiyMJ" pitchFamily="2" charset="0"/>
              </a:rPr>
              <a:t>: </a:t>
            </a:r>
            <a:r>
              <a:rPr lang="en-US" sz="3600" b="1" dirty="0" err="1" smtClean="0">
                <a:solidFill>
                  <a:schemeClr val="hlink"/>
                </a:solidFill>
                <a:latin typeface="RinkiyMJ" pitchFamily="2" charset="0"/>
              </a:rPr>
              <a:t>সিরাজউদ্দৌলা</a:t>
            </a:r>
            <a:r>
              <a:rPr lang="en-US" sz="3600" b="1" dirty="0" smtClean="0">
                <a:solidFill>
                  <a:schemeClr val="hlink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chemeClr val="hlink"/>
                </a:solidFill>
                <a:latin typeface="RinkiyMJ" pitchFamily="2" charset="0"/>
              </a:rPr>
              <a:t>নাটক</a:t>
            </a:r>
            <a:endParaRPr lang="en-US" sz="3600" b="1" dirty="0" smtClean="0">
              <a:solidFill>
                <a:schemeClr val="hlink"/>
              </a:solidFill>
              <a:latin typeface="RinkiyMJ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hlink"/>
                </a:solidFill>
                <a:latin typeface="RinkiyMJ" pitchFamily="2" charset="0"/>
              </a:rPr>
              <a:t>লেখক</a:t>
            </a:r>
            <a:r>
              <a:rPr lang="en-US" sz="3600" b="1" dirty="0" smtClean="0">
                <a:solidFill>
                  <a:schemeClr val="hlink"/>
                </a:solidFill>
                <a:latin typeface="RinkiyMJ" pitchFamily="2" charset="0"/>
              </a:rPr>
              <a:t>: </a:t>
            </a:r>
            <a:r>
              <a:rPr lang="en-US" sz="3600" b="1" dirty="0" err="1" smtClean="0">
                <a:solidFill>
                  <a:schemeClr val="hlink"/>
                </a:solidFill>
                <a:latin typeface="RinkiyMJ" pitchFamily="2" charset="0"/>
              </a:rPr>
              <a:t>সিকান্দার</a:t>
            </a:r>
            <a:r>
              <a:rPr lang="en-US" sz="3600" b="1" dirty="0" smtClean="0">
                <a:solidFill>
                  <a:schemeClr val="hlink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chemeClr val="hlink"/>
                </a:solidFill>
                <a:latin typeface="RinkiyMJ" pitchFamily="2" charset="0"/>
              </a:rPr>
              <a:t>আবু</a:t>
            </a:r>
            <a:r>
              <a:rPr lang="en-US" sz="3600" b="1" dirty="0" smtClean="0">
                <a:solidFill>
                  <a:schemeClr val="hlink"/>
                </a:solidFill>
                <a:latin typeface="RinkiyMJ" pitchFamily="2" charset="0"/>
              </a:rPr>
              <a:t> </a:t>
            </a:r>
            <a:r>
              <a:rPr lang="en-US" sz="3600" b="1" dirty="0" err="1" smtClean="0">
                <a:solidFill>
                  <a:schemeClr val="hlink"/>
                </a:solidFill>
                <a:latin typeface="RinkiyMJ" pitchFamily="2" charset="0"/>
              </a:rPr>
              <a:t>জাফর</a:t>
            </a:r>
            <a:endParaRPr lang="en-US" sz="4000" b="1" dirty="0">
              <a:solidFill>
                <a:schemeClr val="tx2"/>
              </a:solidFill>
              <a:latin typeface="RinkiyMJ" pitchFamily="2" charset="0"/>
            </a:endParaRPr>
          </a:p>
        </p:txBody>
      </p:sp>
      <p:pic>
        <p:nvPicPr>
          <p:cNvPr id="6" name="Picture 5" descr="145656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259496"/>
            <a:ext cx="4800600" cy="20839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62800" y="0"/>
            <a:ext cx="19812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পাঠ-৩/২</a:t>
            </a:r>
            <a:endParaRPr lang="en-US" sz="2800" b="1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333208" cy="6858000"/>
          </a:xfrm>
          <a:prstGeom prst="rect">
            <a:avLst/>
          </a:prstGeom>
          <a:noFill/>
        </p:spPr>
      </p:pic>
      <p:sp>
        <p:nvSpPr>
          <p:cNvPr id="5" name="Cloud 4"/>
          <p:cNvSpPr/>
          <p:nvPr/>
        </p:nvSpPr>
        <p:spPr>
          <a:xfrm>
            <a:off x="228600" y="304800"/>
            <a:ext cx="2362200" cy="152400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685800" y="1524000"/>
            <a:ext cx="2362200" cy="152400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2438400" y="0"/>
            <a:ext cx="2971800" cy="152400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উুউুুর্টপাি্</a:t>
            </a:r>
            <a:r>
              <a:rPr lang="en-US" dirty="0" smtClean="0"/>
              <a:t>‌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57" y="-6625"/>
            <a:ext cx="90644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 smtClean="0">
              <a:solidFill>
                <a:srgbClr val="C00000"/>
              </a:solidFill>
              <a:latin typeface="RinkiyMJ" pitchFamily="2" charset="0"/>
            </a:endParaRPr>
          </a:p>
          <a:p>
            <a:pPr algn="ctr"/>
            <a:endParaRPr lang="en-US" sz="3200" dirty="0" smtClean="0">
              <a:solidFill>
                <a:srgbClr val="C00000"/>
              </a:solidFill>
              <a:latin typeface="RinkiyMJ" pitchFamily="2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RinkiyMJ" pitchFamily="2" charset="0"/>
            </a:endParaRPr>
          </a:p>
          <a:p>
            <a:pPr algn="ctr"/>
            <a:endParaRPr lang="en-US" sz="2800" b="1" dirty="0" smtClean="0">
              <a:solidFill>
                <a:srgbClr val="C00000"/>
              </a:solidFill>
              <a:latin typeface="RinkiyMJ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সিরাজউদ্দৌলা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,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মীরজাফর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,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লর্ড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ক্লাইভ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,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সাফ্রে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,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ওয়াটস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ওয়াটসন,ঘষেটি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বেগম,ড্রেক,মানিকচাঁদ,জগৎশেঠ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,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আমিনা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বেগম,মীরমর্দান,মোহনলাল,মোহাম্মদি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বেগ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লুৎফুন্নেসা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, 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রায়দুর্লভ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RinkiyMJ" pitchFamily="2" charset="0"/>
              </a:rPr>
              <a:t>প্রমুখ</a:t>
            </a:r>
            <a:r>
              <a:rPr lang="en-US" sz="2800" b="1" dirty="0" smtClean="0">
                <a:solidFill>
                  <a:srgbClr val="C00000"/>
                </a:solidFill>
                <a:latin typeface="RinkiyMJ" pitchFamily="2" charset="0"/>
              </a:rPr>
              <a:t> 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8382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2C119F"/>
                </a:solidFill>
              </a:rPr>
              <a:t>উল্লেখযোগ্য</a:t>
            </a:r>
            <a:r>
              <a:rPr lang="en-US" sz="3600" b="1" dirty="0" smtClean="0">
                <a:solidFill>
                  <a:srgbClr val="2C119F"/>
                </a:solidFill>
              </a:rPr>
              <a:t> </a:t>
            </a:r>
            <a:r>
              <a:rPr lang="en-US" sz="3600" b="1" dirty="0" err="1" smtClean="0">
                <a:solidFill>
                  <a:srgbClr val="2C119F"/>
                </a:solidFill>
              </a:rPr>
              <a:t>চরিত্রসমুহ</a:t>
            </a:r>
            <a:endParaRPr lang="en-US" sz="3600" b="1" dirty="0">
              <a:solidFill>
                <a:srgbClr val="2C119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 l="41315" b="15254"/>
          <a:stretch>
            <a:fillRect/>
          </a:stretch>
        </p:blipFill>
        <p:spPr bwMode="auto">
          <a:xfrm>
            <a:off x="5380324" y="1"/>
            <a:ext cx="2163475" cy="31242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1" name="Picture 10" descr="bo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1805940"/>
            <a:ext cx="1752600" cy="1183005"/>
          </a:xfrm>
          <a:prstGeom prst="rect">
            <a:avLst/>
          </a:prstGeom>
        </p:spPr>
      </p:pic>
      <p:pic>
        <p:nvPicPr>
          <p:cNvPr id="12" name="Picture 11" descr="timthumb.ph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799" y="3810000"/>
            <a:ext cx="3395441" cy="304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33400" y="609600"/>
            <a:ext cx="24657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38600" y="3962400"/>
            <a:ext cx="266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সরব</a:t>
            </a:r>
            <a:r>
              <a:rPr lang="en-US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0"/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</a:t>
            </a:r>
          </a:p>
          <a:p>
            <a:pPr lvl="0"/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বিশ্লেষণ:</a:t>
            </a:r>
            <a:endParaRPr lang="en-US" sz="4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নাটকটি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চারটি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অঙ্কে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বারোটি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দৃশ্যে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রচিত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এর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মধ্যে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আটটি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দৃশ্যই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সিরাজ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স্বয়ং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উপস্থিত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নাটকটি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আবর্তিত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হয়েছে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সিরাজকে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কেন্দ্র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নাটকের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কাহিনি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উপস্থাপিত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হয়েছে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সিরাজ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অন্যান্য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চরিত্রের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সংলাপের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মধ্যে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দিয়ে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নাটকটির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কাহিনী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উন্মোচিত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হয়েছে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যুদ্ধ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দিয়ে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সিরাজের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বাহিনী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কলকাতা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আক্রমণ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ইংরেজদের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তাড়িয়েছে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। |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কিন্তু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সিরাজের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স্বস্তি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নেই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;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তাঁকে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সিংহাসন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থেকে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হটাতে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চলছে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নানাবিধ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প্রাসাদ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ষড়যন্ত্র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।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এরই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সঙ্গে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ক্রমব্যাপ্ত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হয়েছে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নাটকের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RinkiyMJ" pitchFamily="2" charset="0"/>
              </a:rPr>
              <a:t>কাহিনি</a:t>
            </a:r>
            <a:r>
              <a:rPr lang="en-US" sz="3200" dirty="0" smtClean="0">
                <a:solidFill>
                  <a:srgbClr val="FF0000"/>
                </a:solidFill>
                <a:latin typeface="RinkiyMJ" pitchFamily="2" charset="0"/>
              </a:rPr>
              <a:t>।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এবার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আমরা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নিম্নলিখিত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উক্তিগুলো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পড়ব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এবং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তার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উত্তর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  <a:cs typeface="RinkiyMJ" pitchFamily="2" charset="0"/>
              </a:rPr>
              <a:t>দেব</a:t>
            </a:r>
            <a:r>
              <a:rPr lang="en-US" sz="2800" dirty="0" smtClean="0">
                <a:latin typeface="RinkiyMJ" pitchFamily="2" charset="0"/>
                <a:cs typeface="RinkiyMJ" pitchFamily="2" charset="0"/>
              </a:rPr>
              <a:t>।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যতবড়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মুখ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নয়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তত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বড়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কথা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endParaRPr lang="en-US" sz="24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ব্রিটিশ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সিংহ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ভয়ে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লেজ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গুটিয়ে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নিলেন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এবড়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লজ্জার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কথা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,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endParaRPr lang="en-US" sz="24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বাংলার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বুকে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দাঁড়িয়ে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বাঙালির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বিরুদ্ধে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অস্ত্র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ধরার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স্পর্ধা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ইংরেজরা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পেলো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কোথা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থেকে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আমি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তার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কৈফিয়ত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চাই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endParaRPr lang="en-US" sz="24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ফরাসিরা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ডাকাত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ইংরেজরা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অতিশয়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সজ্জন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ব্যক্তি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কেমন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কে,কোন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endParaRPr lang="en-US" sz="24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অর্থা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ৎ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ঘুষ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খেয়ে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খেয়ে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ঘুষ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কথাটার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অর্থই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বদলে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গেছে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আনার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কাছে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কে,কোন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endParaRPr lang="en-US" sz="24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আমার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নালিশ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আজ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আমার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নিজের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বিরুদ্ধে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4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endParaRPr lang="en-US" sz="2400" dirty="0"/>
          </a:p>
        </p:txBody>
      </p:sp>
      <p:sp>
        <p:nvSpPr>
          <p:cNvPr id="8" name="5-Point Star 7"/>
          <p:cNvSpPr/>
          <p:nvPr/>
        </p:nvSpPr>
        <p:spPr>
          <a:xfrm>
            <a:off x="53008" y="84814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3008" y="152400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3008" y="259080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0" y="373380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0" y="480060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0" y="586740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2"/>
          </a:fgClr>
          <a:bgClr>
            <a:schemeClr val="tx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914400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আমার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রাজত্বে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হৃদয়হীন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জালিমের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বিরুদ্ধে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অসহায়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মজলুম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কঠিনতর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জালিম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হয়ে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উঠেছে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 </a:t>
            </a:r>
          </a:p>
          <a:p>
            <a:endParaRPr lang="en-US" sz="28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বোঝা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যতই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দুর্বল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হোক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একাই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তা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বইবার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চেষ্টা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করব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endParaRPr lang="en-US" sz="28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pPr indent="1588"/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বুকের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ভেতর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আকাঙ্ক্ষার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অধিকারের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লাভা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টগবগ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ফুটে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উঠছে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ঘৃণা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বিদ্বেষের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অসহ্য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উত্তাপে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,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 </a:t>
            </a:r>
          </a:p>
          <a:p>
            <a:pPr indent="1588"/>
            <a:endParaRPr lang="en-US" sz="28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pPr indent="1588"/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একটা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দিন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একটা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দিনও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যদি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ওই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মসনদে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মাথা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উঁচু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আমি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বসতে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পারতাম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pPr indent="1588"/>
            <a:endParaRPr lang="en-US" sz="28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pPr indent="1588"/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  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বুকের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ভেতর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হঠা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ৎ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যেন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কেঁপে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উঠল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বাইরে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কোথাও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মরা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কান্না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শুনতে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পাচ্ছেন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শেঠজি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।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কোন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প্রসঙ্গে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উক্তিটি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করেছিলেন</a:t>
            </a:r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?</a:t>
            </a:r>
          </a:p>
          <a:p>
            <a:pPr indent="1588"/>
            <a:r>
              <a:rPr lang="en-US" sz="2800" dirty="0" smtClean="0">
                <a:solidFill>
                  <a:srgbClr val="0000FF"/>
                </a:solidFill>
                <a:latin typeface="RinkiyMJ" pitchFamily="2" charset="0"/>
                <a:cs typeface="RinkiyMJ" pitchFamily="2" charset="0"/>
              </a:rPr>
              <a:t> </a:t>
            </a:r>
          </a:p>
          <a:p>
            <a:pPr indent="1588"/>
            <a:endParaRPr lang="en-US" sz="28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endParaRPr lang="en-US" sz="28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endParaRPr lang="en-US" sz="2800" dirty="0" smtClean="0">
              <a:solidFill>
                <a:srgbClr val="0000FF"/>
              </a:solidFill>
              <a:latin typeface="RinkiyMJ" pitchFamily="2" charset="0"/>
              <a:cs typeface="RinkiyMJ" pitchFamily="2" charset="0"/>
            </a:endParaRPr>
          </a:p>
          <a:p>
            <a:endParaRPr lang="en-US" sz="2800" dirty="0"/>
          </a:p>
        </p:txBody>
      </p:sp>
      <p:sp>
        <p:nvSpPr>
          <p:cNvPr id="6" name="5-Point Star 5"/>
          <p:cNvSpPr/>
          <p:nvPr/>
        </p:nvSpPr>
        <p:spPr>
          <a:xfrm>
            <a:off x="53008" y="8614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0" y="137160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3008" y="259080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53008" y="426720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0" y="5562600"/>
            <a:ext cx="327992" cy="2948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" y="4267200"/>
            <a:ext cx="1940243" cy="2667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1295400"/>
            <a:ext cx="6172200" cy="3600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i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পলাশির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marL="514350" indent="-514350">
              <a:lnSpc>
                <a:spcPct val="150000"/>
              </a:lnSpc>
            </a:pP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পলাশির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 </a:t>
            </a:r>
          </a:p>
          <a:p>
            <a:pPr marL="514350" indent="-514350"/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-22390"/>
            <a:ext cx="1577454" cy="1571144"/>
          </a:xfrm>
          <a:prstGeom prst="cloud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458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TAPAS</dc:creator>
  <cp:lastModifiedBy>Lotus computer</cp:lastModifiedBy>
  <cp:revision>174</cp:revision>
  <dcterms:created xsi:type="dcterms:W3CDTF">2006-08-16T00:00:00Z</dcterms:created>
  <dcterms:modified xsi:type="dcterms:W3CDTF">2016-12-23T15:32:20Z</dcterms:modified>
</cp:coreProperties>
</file>